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31696fc91_0_0:notes"/>
          <p:cNvSpPr txBox="1"/>
          <p:nvPr/>
        </p:nvSpPr>
        <p:spPr>
          <a:xfrm>
            <a:off x="3885453" y="8686373"/>
            <a:ext cx="2970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4700" lIns="89375" spcFirstLastPara="1" rIns="89375" wrap="square" tIns="44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531696fc91_0_0:notes"/>
          <p:cNvSpPr/>
          <p:nvPr>
            <p:ph idx="2" type="sldImg"/>
          </p:nvPr>
        </p:nvSpPr>
        <p:spPr>
          <a:xfrm>
            <a:off x="130863" y="685057"/>
            <a:ext cx="6596400" cy="34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3531696fc91_0_0:notes"/>
          <p:cNvSpPr txBox="1"/>
          <p:nvPr>
            <p:ph idx="1" type="body"/>
          </p:nvPr>
        </p:nvSpPr>
        <p:spPr>
          <a:xfrm>
            <a:off x="685480" y="4343918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00" lIns="89375" spcFirstLastPara="1" rIns="89375" wrap="square" tIns="44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31696fc9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31696fc9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31696fc9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31696fc9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4c8beef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4c8beef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c8beef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4c8beef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31696fc9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31696fc9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31696fc9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31696fc9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31696fc9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31696fc9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31696fc9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31696fc9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31696fc9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31696fc9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31696fc9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31696fc9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1696fc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1696fc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31696fc9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31696fc9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31696fc9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31696fc9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31696fc9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31696fc9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31696fc9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31696fc9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31696fc9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31696fc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31696fc9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31696fc9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31696fc9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31696fc9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31696fc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31696fc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31696fc9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31696fc9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_1">
    <p:bg>
      <p:bgPr>
        <a:gradFill>
          <a:gsLst>
            <a:gs pos="0">
              <a:srgbClr val="9A9ADF"/>
            </a:gs>
            <a:gs pos="31000">
              <a:srgbClr val="9A9ADF"/>
            </a:gs>
            <a:gs pos="100000">
              <a:srgbClr val="212167"/>
            </a:gs>
          </a:gsLst>
          <a:lin ang="10800025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107787" y="1400997"/>
            <a:ext cx="7036200" cy="24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 rot="10800000">
            <a:off x="395406" y="1400929"/>
            <a:ext cx="3331200" cy="2409000"/>
          </a:xfrm>
          <a:prstGeom prst="flowChartDelay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3147004" y="4331494"/>
            <a:ext cx="1556778" cy="657676"/>
            <a:chOff x="-253" y="3137"/>
            <a:chExt cx="1281" cy="722"/>
          </a:xfrm>
        </p:grpSpPr>
        <p:sp>
          <p:nvSpPr>
            <p:cNvPr id="54" name="Google Shape;54;p13"/>
            <p:cNvSpPr/>
            <p:nvPr/>
          </p:nvSpPr>
          <p:spPr>
            <a:xfrm>
              <a:off x="600" y="313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028" y="3476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731" y="362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96" y="3859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-196" y="3265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-60" y="3438"/>
              <a:ext cx="300" cy="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Google Shape;60;p13"/>
            <p:cNvCxnSpPr/>
            <p:nvPr/>
          </p:nvCxnSpPr>
          <p:spPr>
            <a:xfrm rot="10800000">
              <a:off x="420" y="3521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 rot="10800000">
              <a:off x="-253" y="3310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347" y="3302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 flipH="1">
              <a:off x="313" y="3249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0" y="3521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340" y="3521"/>
              <a:ext cx="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 rot="10800000">
              <a:off x="449" y="3686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圖片1" id="67" name="Google Shape;67;p13"/>
          <p:cNvPicPr preferRelativeResize="0"/>
          <p:nvPr/>
        </p:nvPicPr>
        <p:blipFill rotWithShape="1">
          <a:blip r:embed="rId2">
            <a:alphaModFix/>
          </a:blip>
          <a:srcRect b="24276" l="0" r="15597" t="8401"/>
          <a:stretch/>
        </p:blipFill>
        <p:spPr>
          <a:xfrm>
            <a:off x="5303838" y="0"/>
            <a:ext cx="2880121" cy="1383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1"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21905" t="28891"/>
          <a:stretch/>
        </p:blipFill>
        <p:spPr>
          <a:xfrm>
            <a:off x="6659563" y="3813572"/>
            <a:ext cx="1863326" cy="1022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69" name="Google Shape;69;p13"/>
          <p:cNvPicPr preferRelativeResize="0"/>
          <p:nvPr/>
        </p:nvPicPr>
        <p:blipFill rotWithShape="1">
          <a:blip r:embed="rId4">
            <a:alphaModFix/>
          </a:blip>
          <a:srcRect b="0" l="14632" r="0" t="0"/>
          <a:stretch/>
        </p:blipFill>
        <p:spPr>
          <a:xfrm>
            <a:off x="0" y="3734991"/>
            <a:ext cx="1382317" cy="977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70" name="Google Shape;70;p13"/>
          <p:cNvPicPr preferRelativeResize="0"/>
          <p:nvPr/>
        </p:nvPicPr>
        <p:blipFill rotWithShape="1">
          <a:blip r:embed="rId5">
            <a:alphaModFix/>
          </a:blip>
          <a:srcRect b="21783" l="0" r="0" t="0"/>
          <a:stretch/>
        </p:blipFill>
        <p:spPr>
          <a:xfrm>
            <a:off x="1044575" y="4455319"/>
            <a:ext cx="1457324" cy="68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709" y="1529023"/>
            <a:ext cx="2178186" cy="217818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hyperlink" Target="https://doi.org/10.48550/arXiv.2306.1309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doi.org/10.48550/arXiv.2306.1309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eps.python.org/pep-0008/" TargetMode="External"/><Relationship Id="rId4" Type="http://schemas.openxmlformats.org/officeDocument/2006/relationships/hyperlink" Target="https://google.github.io/styleguide/pyguide.html" TargetMode="External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tackoverflow.com/questions/54057011/google-colab-session-timeout" TargetMode="External"/><Relationship Id="rId4" Type="http://schemas.openxmlformats.org/officeDocument/2006/relationships/hyperlink" Target="https://jimut123.github.io/blogs/ML/ColabTricks.html" TargetMode="External"/><Relationship Id="rId5" Type="http://schemas.openxmlformats.org/officeDocument/2006/relationships/hyperlink" Target="https://e3p.nycu.edu.tw/mod/forum/view.php?id=107430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Q4qLPMCKdjn-iGgXV_8wujDmvDpSI1ul?usp=share_link" TargetMode="External"/><Relationship Id="rId4" Type="http://schemas.openxmlformats.org/officeDocument/2006/relationships/hyperlink" Target="https://drive.google.com/drive/folders/1Q4qLPMCKdjn-iGgXV_8wujDmvDpSI1ul?usp=share_link" TargetMode="External"/><Relationship Id="rId5" Type="http://schemas.openxmlformats.org/officeDocument/2006/relationships/hyperlink" Target="https://www.codabench.org/competitions/7834/?secret_key=3ee0f511-d399-4221-b897-98cb11701cb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dabench.org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ython-poetry.org/" TargetMode="External"/><Relationship Id="rId4" Type="http://schemas.openxmlformats.org/officeDocument/2006/relationships/hyperlink" Target="https://docs.conda.io/en/latest/" TargetMode="External"/><Relationship Id="rId5" Type="http://schemas.openxmlformats.org/officeDocument/2006/relationships/hyperlink" Target="https://virtualenv.pypa.io/en/lates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numpy.org/doc/stable/user/absolute_beginners.html" TargetMode="External"/><Relationship Id="rId4" Type="http://schemas.openxmlformats.org/officeDocument/2006/relationships/hyperlink" Target="https://pytorch.org/tutorials/beginner/basics/quickstart_tutorial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2572375" y="1886100"/>
            <a:ext cx="6605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Recognition using Deep Learning</a:t>
            </a:r>
            <a:endParaRPr b="1" sz="24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 Spring, </a:t>
            </a:r>
            <a:r>
              <a:rPr b="1" i="0" lang="zh-TW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omework 4</a:t>
            </a:r>
            <a:endParaRPr b="1" i="1" sz="2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816875" y="2720350"/>
            <a:ext cx="32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Release Date: 2025/05/07 12:00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Dataset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Inspection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829400" y="572700"/>
            <a:ext cx="3071700" cy="4123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train/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degraded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rain-1600.png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snow-1600.png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clean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rain_clean-1.png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rain_clean-1600.png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snow_clean-1.png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snow_clean-1600.png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test/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degraded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0.png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99.png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69" name="Google Shape;169;p23" title="rain_clean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800" y="2618575"/>
            <a:ext cx="1132800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 title="snow_clean-16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800" y="3848525"/>
            <a:ext cx="1132800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 title="rain-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800" y="158675"/>
            <a:ext cx="1132800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 title="snow-16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1700" y="1365213"/>
            <a:ext cx="1132800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/>
          <p:nvPr/>
        </p:nvSpPr>
        <p:spPr>
          <a:xfrm>
            <a:off x="2778600" y="1041500"/>
            <a:ext cx="1132800" cy="52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2778600" y="1623300"/>
            <a:ext cx="1132800" cy="529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2778600" y="2285400"/>
            <a:ext cx="15807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2778500" y="2903725"/>
            <a:ext cx="1580700" cy="572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23"/>
          <p:cNvCxnSpPr>
            <a:endCxn id="171" idx="1"/>
          </p:cNvCxnSpPr>
          <p:nvPr/>
        </p:nvCxnSpPr>
        <p:spPr>
          <a:xfrm flipH="1" rot="10800000">
            <a:off x="3911400" y="725075"/>
            <a:ext cx="2270400" cy="581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" name="Google Shape;178;p23"/>
          <p:cNvCxnSpPr>
            <a:stCxn id="176" idx="3"/>
            <a:endCxn id="170" idx="1"/>
          </p:cNvCxnSpPr>
          <p:nvPr/>
        </p:nvCxnSpPr>
        <p:spPr>
          <a:xfrm>
            <a:off x="4359200" y="3190075"/>
            <a:ext cx="1822500" cy="1224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9" name="Google Shape;179;p23"/>
          <p:cNvCxnSpPr>
            <a:stCxn id="174" idx="3"/>
            <a:endCxn id="172" idx="1"/>
          </p:cNvCxnSpPr>
          <p:nvPr/>
        </p:nvCxnSpPr>
        <p:spPr>
          <a:xfrm>
            <a:off x="3911400" y="1888200"/>
            <a:ext cx="2270400" cy="43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" name="Google Shape;180;p23"/>
          <p:cNvCxnSpPr>
            <a:stCxn id="175" idx="3"/>
            <a:endCxn id="169" idx="1"/>
          </p:cNvCxnSpPr>
          <p:nvPr/>
        </p:nvCxnSpPr>
        <p:spPr>
          <a:xfrm>
            <a:off x="4359300" y="2571750"/>
            <a:ext cx="1822500" cy="61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1" name="Google Shape;181;p23"/>
          <p:cNvSpPr/>
          <p:nvPr/>
        </p:nvSpPr>
        <p:spPr>
          <a:xfrm>
            <a:off x="2437575" y="3969725"/>
            <a:ext cx="1580700" cy="5727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1545200" y="4741575"/>
            <a:ext cx="404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test images are named generically (e.g., 0.png to 99.png) and do not reveal the type of degradation.</a:t>
            </a:r>
            <a:endParaRPr sz="12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Output Format Example for Image Restoration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0" y="572700"/>
            <a:ext cx="6870300" cy="4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You are required to submit a file named pred.npz. This file should contain a set of images from your dataset, stored in a dictionary-like format using NumPy.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Keys are the filenames of the original images (e.g., '0.png', '1.png', …)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Values are NumPy arrays of shape (3, H, W) representing the RGB image 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Shape explanation: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3 channels (Red, Green, Blue)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Height and Width match the original image size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Values can be uint8 (0–255)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Submission may take some time—please plan accordingly and submit on time.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325" y="2087550"/>
            <a:ext cx="2215601" cy="27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PromptIR: Prompting for All-in-One Blind Image Restoration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0" y="572700"/>
            <a:ext cx="8688300" cy="4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models are often designed for specific tasks (e.g., denoising, deblurring).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images may suffer from multiple and unknown degradations.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AirNet uses contrastive learning to distinguish degradation types.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Relies on a two-stage training process and an additional encoder, increasing computational cost.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Struggles to produce fully disentangled representations of corruptions.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PromptIR utilizes prompts, which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a set of tunable parameters that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crucial discriminative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about various types of image degradation.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25" title="截圖 2025-05-05 下午2.48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775" y="3050088"/>
            <a:ext cx="3297603" cy="18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 title="截圖 2025-05-06 下午2.44.3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75" y="3278092"/>
            <a:ext cx="3489526" cy="138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0" y="4589400"/>
            <a:ext cx="11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Paper link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PromptIR: Prompting for All-in-One Blind Image Restoration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26" title="截圖 2025-05-05 下午2.46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25" y="800738"/>
            <a:ext cx="8183726" cy="39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0" y="4589400"/>
            <a:ext cx="11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Paper link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6900" y="604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Report (20%)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235500" y="713500"/>
            <a:ext cx="8908500" cy="4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Format: PDF, written in English.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zh-TW" sz="16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-5pts if not followed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●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to place your GitHub link at the beginning of the report.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Sections that you should include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the task and core idea of your method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b="1"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Descbible how you pre-process the data; what is your model architecture, and hyperparameters, etc.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need to elaborate on 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modificaion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Describe your findings and list/plot your model performance (e.g., training curve, confusion matrix, etc.)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predicted clean images.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Your method references (Paper / Github sources, </a:t>
            </a:r>
            <a:r>
              <a:rPr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include if you use any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encourage you to stand on the shoulders of giants - only clone repo and run it is not enough.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2" marL="674999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various architectures, why do you choose this one as your module? What are the pros and cons?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2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96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Visualizations of model output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 different parameter settings.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2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b="1" lang="zh-TW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experiments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explore better performance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Simply tuning the hyper-parameters doesn’t count (e.g., batch-size, LR, different optimizers)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Try to add/remove some layers, use different design, use different loss functions, etc.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3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1) include your hypothesis (why you do this), 2) How this may (or may not) work, and 3) The experiment results </a:t>
            </a:r>
            <a:r>
              <a:rPr lang="zh-TW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their implications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392775" y="1574076"/>
            <a:ext cx="198000" cy="1250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-81750" y="1892822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15pts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6900" y="3516197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5pts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Code Reliability (10%)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0" y="572700"/>
            <a:ext cx="8760600" cy="15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follow the PEP8 instructions and lint your code.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 your code to the GitHub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should contains a README.md to introduce this work (And your StudentID)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Runable codes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5832550" y="0"/>
            <a:ext cx="3311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Coding Style Guide Reference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PEP8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Python Style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3848000" y="4624400"/>
            <a:ext cx="3267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example: README.md</a:t>
            </a:r>
            <a:endParaRPr b="1" sz="12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4" name="Google Shape;224;p28"/>
          <p:cNvGrpSpPr/>
          <p:nvPr/>
        </p:nvGrpSpPr>
        <p:grpSpPr>
          <a:xfrm>
            <a:off x="164250" y="2368200"/>
            <a:ext cx="3683750" cy="2661200"/>
            <a:chOff x="88050" y="2139600"/>
            <a:chExt cx="3683750" cy="2661200"/>
          </a:xfrm>
        </p:grpSpPr>
        <p:pic>
          <p:nvPicPr>
            <p:cNvPr id="225" name="Google Shape;22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050" y="2139600"/>
              <a:ext cx="3683750" cy="266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8"/>
            <p:cNvSpPr txBox="1"/>
            <p:nvPr/>
          </p:nvSpPr>
          <p:spPr>
            <a:xfrm>
              <a:off x="3219867" y="2147883"/>
              <a:ext cx="543600" cy="295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CACACA"/>
                  </a:solidFill>
                </a:rPr>
                <a:t>HW4</a:t>
              </a:r>
              <a:endParaRPr b="1" sz="1200">
                <a:solidFill>
                  <a:srgbClr val="CACACA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(70%)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0" y="572700"/>
            <a:ext cx="8520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use </a:t>
            </a:r>
            <a:r>
              <a:rPr b="1" lang="zh-TW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private (hidden) leaderboard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evaluate the performance (the distribution is similar for data in public and private set.) The public leaderboard is for you as reference.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score (competinion):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than weak-baseline (PSNR &lt; w.baseline): S = 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weak-baseline and strong baseline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&gt;= w.baseline &amp; PSNR &lt; s.baseline): (70 +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w.baseline) / (s.baseline - w.baseline) * (85 - 70))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strong-baseline and Rank3: (85 +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s.baseline) /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.rank3 - s.baseline) * (100 - 85))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Rank1,2,3 = 100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3" name="Google Shape;233;p29"/>
          <p:cNvGrpSpPr/>
          <p:nvPr/>
        </p:nvGrpSpPr>
        <p:grpSpPr>
          <a:xfrm>
            <a:off x="704225" y="3667975"/>
            <a:ext cx="6968400" cy="1072550"/>
            <a:chOff x="514375" y="3820375"/>
            <a:chExt cx="6968400" cy="1072550"/>
          </a:xfrm>
        </p:grpSpPr>
        <p:cxnSp>
          <p:nvCxnSpPr>
            <p:cNvPr id="234" name="Google Shape;234;p29"/>
            <p:cNvCxnSpPr/>
            <p:nvPr/>
          </p:nvCxnSpPr>
          <p:spPr>
            <a:xfrm>
              <a:off x="514375" y="4329625"/>
              <a:ext cx="6968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" name="Google Shape;235;p29"/>
            <p:cNvSpPr txBox="1"/>
            <p:nvPr/>
          </p:nvSpPr>
          <p:spPr>
            <a:xfrm>
              <a:off x="1476250" y="4517325"/>
              <a:ext cx="1811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weak-baseline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(26)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" name="Google Shape;236;p29"/>
            <p:cNvSpPr txBox="1"/>
            <p:nvPr/>
          </p:nvSpPr>
          <p:spPr>
            <a:xfrm>
              <a:off x="3678175" y="4517325"/>
              <a:ext cx="12834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strong-baseline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(30)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7" name="Google Shape;237;p29"/>
            <p:cNvCxnSpPr/>
            <p:nvPr/>
          </p:nvCxnSpPr>
          <p:spPr>
            <a:xfrm rot="10800000">
              <a:off x="23684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29"/>
            <p:cNvCxnSpPr/>
            <p:nvPr/>
          </p:nvCxnSpPr>
          <p:spPr>
            <a:xfrm rot="10800000">
              <a:off x="43198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9"/>
            <p:cNvCxnSpPr/>
            <p:nvPr/>
          </p:nvCxnSpPr>
          <p:spPr>
            <a:xfrm rot="10800000">
              <a:off x="6128800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" name="Google Shape;240;p29"/>
            <p:cNvSpPr txBox="1"/>
            <p:nvPr/>
          </p:nvSpPr>
          <p:spPr>
            <a:xfrm>
              <a:off x="5641900" y="4517325"/>
              <a:ext cx="9738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Rank-3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(Unknown)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1" name="Google Shape;241;p29"/>
            <p:cNvSpPr txBox="1"/>
            <p:nvPr/>
          </p:nvSpPr>
          <p:spPr>
            <a:xfrm>
              <a:off x="5727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2" name="Google Shape;242;p29"/>
            <p:cNvSpPr txBox="1"/>
            <p:nvPr/>
          </p:nvSpPr>
          <p:spPr>
            <a:xfrm>
              <a:off x="3918325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3" name="Google Shape;243;p29"/>
            <p:cNvSpPr txBox="1"/>
            <p:nvPr/>
          </p:nvSpPr>
          <p:spPr>
            <a:xfrm>
              <a:off x="1980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44" name="Google Shape;244;p29"/>
          <p:cNvSpPr txBox="1"/>
          <p:nvPr/>
        </p:nvSpPr>
        <p:spPr>
          <a:xfrm>
            <a:off x="311700" y="371975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score get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311700" y="426913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</a:t>
            </a: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9"/>
          <p:cNvSpPr/>
          <p:nvPr/>
        </p:nvSpPr>
        <p:spPr>
          <a:xfrm rot="5400000">
            <a:off x="5324769" y="3182431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7" name="Google Shape;247;p29"/>
          <p:cNvSpPr/>
          <p:nvPr/>
        </p:nvSpPr>
        <p:spPr>
          <a:xfrm rot="5400000">
            <a:off x="3435269" y="3206606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4923675" y="3667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3034175" y="3667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311700" y="1152475"/>
            <a:ext cx="8520600" cy="3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Compress your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a 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.zip file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submit it to E3.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forget to push your code to GitHub. And your GitHub link should be written in the report.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should be written in English.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&lt;STUDENT ID&gt;_HW4.zip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codes (.py, folders, etc)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&lt;STUDENT ID&gt;_HW4.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pdf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 .doc, .docx or others format)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put the data (e.g. x.jpg / train.csv / test.csv) and model checkpoints into submission file </a:t>
            </a:r>
            <a:r>
              <a:rPr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(-5 if not followed)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Other rules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 Policy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penalty of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points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 additional late day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-20pt / delayed.day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If you get 90 points but delay for two days, your will get only 50 points! </a:t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Plagiarism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complete the assignment by yourself. Students engaged in plagiarism will be penalized heavily. Super serious penalty.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-100pt for the assignment or failed this course, etc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to academic integrity office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I use any library/package/framework from GitHub or other resources?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 encourage you to learn how to leverage existing knowledge on your own task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e.g., Github of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 works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model zoo from Torchvision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how to step forward from them - That’s why part of scores comes from your competition ranks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not copy-and-paste from your classmates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(Plagiarism)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handle the GPU Out-of-Memory (OOM) issue?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answer - Make your batch size smaller or make your model smaller.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methods: Try to figure it out by yourself. (Many online resources and AI-assistance)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Homework 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8781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Deadline: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23:59, 05/28 (Wed), 202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Participate the competition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(80%): Image Restoration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Participant the competition on the CodaBench and get the highest score as possible. (70%)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reliability: GitHub (10%)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and code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(20%): Document your method and findings.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PDF format and written in English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(5pt penalty)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your method (e.g., data pre-processing, model architecture, hyper-parameters)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additional experiments to further improve the model and analyze their results.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Zip your code (.py) alone with report - Submit to E3.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also put your code on your GitHub repository and provide the link in the report.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311700" y="1152475"/>
            <a:ext cx="8709300" cy="3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 don’t have my own GPU – Use Google Colab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should be 12 hours, please check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this discussion in the stackoverflow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some tricks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here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make it longer.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have other questions, ask 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E3 forum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first! We will reply as soon as possible.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It’s your turn! Have Fun!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4" name="Google Shape;284;p34" title="164695726843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750" y="445025"/>
            <a:ext cx="3488475" cy="41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Link to the dataset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and sample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Link to the competition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0" y="572700"/>
            <a:ext cx="8645400" cy="20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an account on</a:t>
            </a: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CodaBench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registering the account, please use your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studentID </a:t>
            </a: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AutoNum type="arabicPeriod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you click the competition link, go to </a:t>
            </a:r>
            <a:r>
              <a:rPr lang="zh-TW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Submissions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join the competition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949100"/>
            <a:ext cx="5950776" cy="1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350" y="3307600"/>
            <a:ext cx="5634325" cy="12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312150" y="2958825"/>
            <a:ext cx="1984800" cy="57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639300" y="2130350"/>
            <a:ext cx="1133400" cy="36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246350" y="3364425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362400" y="4192775"/>
            <a:ext cx="8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645325" y="4069000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4989625" y="4391400"/>
            <a:ext cx="238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“example” submission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p17"/>
          <p:cNvCxnSpPr>
            <a:stCxn id="104" idx="2"/>
            <a:endCxn id="103" idx="0"/>
          </p:cNvCxnSpPr>
          <p:nvPr/>
        </p:nvCxnSpPr>
        <p:spPr>
          <a:xfrm flipH="1">
            <a:off x="1304600" y="2493050"/>
            <a:ext cx="19014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105" idx="2"/>
            <a:endCxn id="106" idx="0"/>
          </p:cNvCxnSpPr>
          <p:nvPr/>
        </p:nvCxnSpPr>
        <p:spPr>
          <a:xfrm flipH="1">
            <a:off x="3779150" y="3649125"/>
            <a:ext cx="33900" cy="5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stCxn id="106" idx="3"/>
            <a:endCxn id="107" idx="1"/>
          </p:cNvCxnSpPr>
          <p:nvPr/>
        </p:nvCxnSpPr>
        <p:spPr>
          <a:xfrm flipH="1" rot="10800000">
            <a:off x="4195800" y="4211225"/>
            <a:ext cx="44940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00" y="1795074"/>
            <a:ext cx="4468451" cy="199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7975"/>
            <a:ext cx="5759750" cy="9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0" y="572700"/>
            <a:ext cx="86454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Submit your results and don’t forget to “</a:t>
            </a:r>
            <a:r>
              <a:rPr lang="zh-TW" sz="17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 Leaderboard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forget to check your results can be found on the leaderboard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895650" y="1795075"/>
            <a:ext cx="702000" cy="310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311700" y="3476175"/>
            <a:ext cx="4253700" cy="191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572000" y="4301300"/>
            <a:ext cx="906300" cy="6384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8"/>
          <p:cNvCxnSpPr>
            <a:stCxn id="121" idx="3"/>
            <a:endCxn id="124" idx="1"/>
          </p:cNvCxnSpPr>
          <p:nvPr/>
        </p:nvCxnSpPr>
        <p:spPr>
          <a:xfrm flipH="1" rot="10800000">
            <a:off x="4565400" y="2571825"/>
            <a:ext cx="339000" cy="10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750" y="3680318"/>
            <a:ext cx="3384250" cy="1408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7913750" y="3607950"/>
            <a:ext cx="435300" cy="3102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>
            <a:stCxn id="122" idx="3"/>
            <a:endCxn id="126" idx="1"/>
          </p:cNvCxnSpPr>
          <p:nvPr/>
        </p:nvCxnSpPr>
        <p:spPr>
          <a:xfrm flipH="1" rot="10800000">
            <a:off x="5478300" y="3763100"/>
            <a:ext cx="2435400" cy="8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8"/>
          <p:cNvSpPr txBox="1"/>
          <p:nvPr/>
        </p:nvSpPr>
        <p:spPr>
          <a:xfrm>
            <a:off x="4904400" y="1733325"/>
            <a:ext cx="3267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limitation for the name of the “zip” file; however, inside the zip file, your </a:t>
            </a:r>
            <a:r>
              <a:rPr b="1" lang="zh-TW" sz="12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files must be named </a:t>
            </a:r>
            <a:r>
              <a:rPr b="1" lang="zh-TW" sz="12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“pred.npz”</a:t>
            </a:r>
            <a:endParaRPr b="1" sz="12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551" y="572700"/>
            <a:ext cx="2008490" cy="9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Coding Environment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Recommnedation: Python 3.9 or higher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recommend you to use 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environments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when implementing your homework assignments.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are some popular virtual environment management tools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Poetry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Conda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Virtualenv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Numpy &amp; PyTorch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29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 Tutorial: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 Tutorial: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to use any modules and functions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and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0" y="572700"/>
            <a:ext cx="85206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type: Image Restoration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Degraded images (2 types: Rain and Snow)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/ Validation: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1600 degraded images per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1600 corresponding clean images per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 degraded images per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images corresponding to each degraded image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 (Peak Signal-to-Noise Ratio)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1" name="Google Shape;151;p21" title="rain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875" y="419675"/>
            <a:ext cx="1636675" cy="16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 title="rain_clean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9300" y="419675"/>
            <a:ext cx="1636675" cy="16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 title="snow_clean-159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488" y="2721900"/>
            <a:ext cx="1636675" cy="16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 title="snow-159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688" y="2721900"/>
            <a:ext cx="1636675" cy="16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6547725" y="3384988"/>
            <a:ext cx="7494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547725" y="1082750"/>
            <a:ext cx="7494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Requirement and Limitations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0" y="572700"/>
            <a:ext cx="9144000" cy="4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 single model capable of restoring both types of degraded images (Rain and Snow).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external data (i.e., data from other sources) is allowed.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Only pure vision-based models are permitted (vision-language models are not allowed).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may modify components/modules of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PromptIR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improve performance. In your report, you must: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Elaborate on the key design or contribution of PromptIR.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 the modifications you made to improve the model performance.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Cite the paper properly.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Pretrained weights are not allowed — the model must be trained from scratch.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